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59" r:id="rId3"/>
    <p:sldId id="264" r:id="rId4"/>
    <p:sldId id="260" r:id="rId5"/>
    <p:sldId id="265" r:id="rId6"/>
    <p:sldId id="257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96" d="100"/>
          <a:sy n="96" d="100"/>
        </p:scale>
        <p:origin x="86" y="1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D6A5E-B6ED-4CB1-A19B-32400601FE51}" type="datetimeFigureOut">
              <a:rPr lang="en-GB" smtClean="0"/>
              <a:t>04/01/2025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A1668-A02B-456C-8579-4E31A5644EC4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34811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D6A5E-B6ED-4CB1-A19B-32400601FE51}" type="datetimeFigureOut">
              <a:rPr lang="en-GB" smtClean="0"/>
              <a:t>04/01/2025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A1668-A02B-456C-8579-4E31A5644E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49581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D6A5E-B6ED-4CB1-A19B-32400601FE51}" type="datetimeFigureOut">
              <a:rPr lang="en-GB" smtClean="0"/>
              <a:t>04/01/2025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A1668-A02B-456C-8579-4E31A5644E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94339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D6A5E-B6ED-4CB1-A19B-32400601FE51}" type="datetimeFigureOut">
              <a:rPr lang="en-GB" smtClean="0"/>
              <a:t>04/01/2025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A1668-A02B-456C-8579-4E31A5644E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80655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D6A5E-B6ED-4CB1-A19B-32400601FE51}" type="datetimeFigureOut">
              <a:rPr lang="en-GB" smtClean="0"/>
              <a:t>04/01/2025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A1668-A02B-456C-8579-4E31A5644E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9474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D6A5E-B6ED-4CB1-A19B-32400601FE51}" type="datetimeFigureOut">
              <a:rPr lang="en-GB" smtClean="0"/>
              <a:t>04/01/2025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A1668-A02B-456C-8579-4E31A5644E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01344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D6A5E-B6ED-4CB1-A19B-32400601FE51}" type="datetimeFigureOut">
              <a:rPr lang="en-GB" smtClean="0"/>
              <a:t>04/01/2025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A1668-A02B-456C-8579-4E31A5644E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69665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D6A5E-B6ED-4CB1-A19B-32400601FE51}" type="datetimeFigureOut">
              <a:rPr lang="en-GB" smtClean="0"/>
              <a:t>04/01/2025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A1668-A02B-456C-8579-4E31A5644E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38281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D6A5E-B6ED-4CB1-A19B-32400601FE51}" type="datetimeFigureOut">
              <a:rPr lang="en-GB" smtClean="0"/>
              <a:t>04/01/2025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A1668-A02B-456C-8579-4E31A5644E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36128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D6A5E-B6ED-4CB1-A19B-32400601FE51}" type="datetimeFigureOut">
              <a:rPr lang="en-GB" smtClean="0"/>
              <a:t>04/01/2025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A1668-A02B-456C-8579-4E31A5644E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23262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D6A5E-B6ED-4CB1-A19B-32400601FE51}" type="datetimeFigureOut">
              <a:rPr lang="en-GB" smtClean="0"/>
              <a:t>04/01/2025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A1668-A02B-456C-8579-4E31A5644E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5064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D6A5E-B6ED-4CB1-A19B-32400601FE51}" type="datetimeFigureOut">
              <a:rPr lang="en-GB" smtClean="0"/>
              <a:t>04/01/2025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A1668-A02B-456C-8579-4E31A5644EC4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723808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D6A5E-B6ED-4CB1-A19B-32400601FE51}" type="datetimeFigureOut">
              <a:rPr lang="en-GB" smtClean="0"/>
              <a:t>04/01/2025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A1668-A02B-456C-8579-4E31A5644E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897946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D6A5E-B6ED-4CB1-A19B-32400601FE51}" type="datetimeFigureOut">
              <a:rPr lang="en-GB" smtClean="0"/>
              <a:t>04/01/2025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A1668-A02B-456C-8579-4E31A5644EC4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9318504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D6A5E-B6ED-4CB1-A19B-32400601FE51}" type="datetimeFigureOut">
              <a:rPr lang="en-GB" smtClean="0"/>
              <a:t>04/01/2025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A1668-A02B-456C-8579-4E31A5644E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03486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D6A5E-B6ED-4CB1-A19B-32400601FE51}" type="datetimeFigureOut">
              <a:rPr lang="en-GB" smtClean="0"/>
              <a:t>04/01/2025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A1668-A02B-456C-8579-4E31A5644E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407813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D6A5E-B6ED-4CB1-A19B-32400601FE51}" type="datetimeFigureOut">
              <a:rPr lang="en-GB" smtClean="0"/>
              <a:t>04/01/2025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A1668-A02B-456C-8579-4E31A5644E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69112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928D6A5E-B6ED-4CB1-A19B-32400601FE51}" type="datetimeFigureOut">
              <a:rPr lang="en-GB" smtClean="0"/>
              <a:t>04/01/2025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01A1668-A02B-456C-8579-4E31A5644E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182719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8883" y="453225"/>
            <a:ext cx="863511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latin typeface="Comic Sans MS" panose="030F0702030302020204" pitchFamily="66" charset="0"/>
              </a:rPr>
              <a:t>Civilisation</a:t>
            </a:r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A complex society that has developed advanced systems of government, culture and technology.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97566" y="1542554"/>
            <a:ext cx="752988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latin typeface="Comic Sans MS" panose="030F0702030302020204" pitchFamily="66" charset="0"/>
              </a:rPr>
              <a:t>When Do We </a:t>
            </a:r>
            <a:r>
              <a:rPr lang="en-GB" b="1" dirty="0" smtClean="0">
                <a:latin typeface="Comic Sans MS" panose="030F0702030302020204" pitchFamily="66" charset="0"/>
              </a:rPr>
              <a:t>Learn About</a:t>
            </a:r>
            <a:r>
              <a:rPr lang="en-GB" b="1" dirty="0" smtClean="0">
                <a:latin typeface="Comic Sans MS" panose="030F0702030302020204" pitchFamily="66" charset="0"/>
              </a:rPr>
              <a:t> </a:t>
            </a:r>
            <a:r>
              <a:rPr lang="en-GB" b="1" dirty="0">
                <a:latin typeface="Comic Sans MS" panose="030F0702030302020204" pitchFamily="66" charset="0"/>
              </a:rPr>
              <a:t>T</a:t>
            </a:r>
            <a:r>
              <a:rPr lang="en-GB" b="1" dirty="0" smtClean="0">
                <a:latin typeface="Comic Sans MS" panose="030F0702030302020204" pitchFamily="66" charset="0"/>
              </a:rPr>
              <a:t>his?</a:t>
            </a:r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32001" y="2936271"/>
            <a:ext cx="2318197" cy="152614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27449" y="4966485"/>
            <a:ext cx="2163651" cy="157122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84672" y="4816298"/>
            <a:ext cx="1377927" cy="1626274"/>
          </a:xfrm>
          <a:prstGeom prst="rect">
            <a:avLst/>
          </a:prstGeom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8476227"/>
              </p:ext>
            </p:extLst>
          </p:nvPr>
        </p:nvGraphicFramePr>
        <p:xfrm>
          <a:off x="508883" y="2009060"/>
          <a:ext cx="5955526" cy="44335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09428">
                  <a:extLst>
                    <a:ext uri="{9D8B030D-6E8A-4147-A177-3AD203B41FA5}">
                      <a16:colId xmlns:a16="http://schemas.microsoft.com/office/drawing/2014/main" val="2953965777"/>
                    </a:ext>
                  </a:extLst>
                </a:gridCol>
                <a:gridCol w="4346098">
                  <a:extLst>
                    <a:ext uri="{9D8B030D-6E8A-4147-A177-3AD203B41FA5}">
                      <a16:colId xmlns:a16="http://schemas.microsoft.com/office/drawing/2014/main" val="4151015217"/>
                    </a:ext>
                  </a:extLst>
                </a:gridCol>
              </a:tblGrid>
              <a:tr h="323686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 Group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Unit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23447187"/>
                  </a:ext>
                </a:extLst>
              </a:tr>
              <a:tr h="539874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EYFS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What was I like as a baby?</a:t>
                      </a:r>
                    </a:p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Mary </a:t>
                      </a:r>
                      <a:r>
                        <a:rPr lang="en-GB" sz="1400" dirty="0" err="1" smtClean="0">
                          <a:latin typeface="Comic Sans MS" panose="030F0702030302020204" pitchFamily="66" charset="0"/>
                        </a:rPr>
                        <a:t>Anning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4030480"/>
                  </a:ext>
                </a:extLst>
              </a:tr>
              <a:tr h="771248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Year1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Explorers</a:t>
                      </a:r>
                    </a:p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First aeroplane flight</a:t>
                      </a:r>
                    </a:p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Local Houses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12222602"/>
                  </a:ext>
                </a:extLst>
              </a:tr>
              <a:tr h="539874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 2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The Great Fire of London</a:t>
                      </a:r>
                    </a:p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Nurturing Nurses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6235339"/>
                  </a:ext>
                </a:extLst>
              </a:tr>
              <a:tr h="539874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 3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Ancient Egypt</a:t>
                      </a:r>
                    </a:p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Stone</a:t>
                      </a:r>
                      <a:r>
                        <a:rPr lang="en-GB" sz="1400" baseline="0" dirty="0" smtClean="0">
                          <a:latin typeface="Comic Sans MS" panose="030F0702030302020204" pitchFamily="66" charset="0"/>
                        </a:rPr>
                        <a:t> age to Iron Age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1826"/>
                  </a:ext>
                </a:extLst>
              </a:tr>
              <a:tr h="323686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 4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Local history - Landmarks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0986896"/>
                  </a:ext>
                </a:extLst>
              </a:tr>
              <a:tr h="771248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 5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Anglo Saxons</a:t>
                      </a:r>
                    </a:p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Vikings</a:t>
                      </a:r>
                    </a:p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Ancient</a:t>
                      </a:r>
                      <a:r>
                        <a:rPr lang="en-GB" sz="1400" baseline="0" dirty="0" smtClean="0">
                          <a:latin typeface="Comic Sans MS" panose="030F0702030302020204" pitchFamily="66" charset="0"/>
                        </a:rPr>
                        <a:t> Greeks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01464455"/>
                  </a:ext>
                </a:extLst>
              </a:tr>
              <a:tr h="539874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 6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The Mayans</a:t>
                      </a:r>
                    </a:p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Local History - Avebury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780291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32465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8883" y="453225"/>
            <a:ext cx="8635117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 smtClean="0">
                <a:latin typeface="Comic Sans MS" panose="030F0702030302020204" pitchFamily="66" charset="0"/>
              </a:rPr>
              <a:t>Settlements</a:t>
            </a:r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A settlement is a place where people can live and work. It can range in size from a small number of dwellings grouped together to the largest of cities. Settlement locations are carefully chosen by civilisations.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8883" y="1940119"/>
            <a:ext cx="7259539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omic Sans MS" panose="030F0702030302020204" pitchFamily="66" charset="0"/>
              </a:rPr>
              <a:t>When Do We Learn About This?</a:t>
            </a:r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0" y="4245632"/>
            <a:ext cx="2756079" cy="2215166"/>
          </a:xfrm>
          <a:prstGeom prst="rect">
            <a:avLst/>
          </a:prstGeom>
        </p:spPr>
      </p:pic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043832"/>
              </p:ext>
            </p:extLst>
          </p:nvPr>
        </p:nvGraphicFramePr>
        <p:xfrm>
          <a:off x="508883" y="2488758"/>
          <a:ext cx="7418565" cy="40843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91621">
                  <a:extLst>
                    <a:ext uri="{9D8B030D-6E8A-4147-A177-3AD203B41FA5}">
                      <a16:colId xmlns:a16="http://schemas.microsoft.com/office/drawing/2014/main" val="3505582392"/>
                    </a:ext>
                  </a:extLst>
                </a:gridCol>
                <a:gridCol w="4526944">
                  <a:extLst>
                    <a:ext uri="{9D8B030D-6E8A-4147-A177-3AD203B41FA5}">
                      <a16:colId xmlns:a16="http://schemas.microsoft.com/office/drawing/2014/main" val="2635292540"/>
                    </a:ext>
                  </a:extLst>
                </a:gridCol>
              </a:tblGrid>
              <a:tr h="492124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 Group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Unit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32866949"/>
                  </a:ext>
                </a:extLst>
              </a:tr>
              <a:tr h="577840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EYFS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What was I like as a </a:t>
                      </a:r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baby?</a:t>
                      </a:r>
                      <a:endParaRPr lang="en-GB" sz="1400" dirty="0" smtClean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27535822"/>
                  </a:ext>
                </a:extLst>
              </a:tr>
              <a:tr h="568005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Year1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Explorers</a:t>
                      </a:r>
                    </a:p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Local </a:t>
                      </a:r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Houses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04240847"/>
                  </a:ext>
                </a:extLst>
              </a:tr>
              <a:tr h="373711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 2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4473009"/>
                  </a:ext>
                </a:extLst>
              </a:tr>
              <a:tr h="397565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 3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Stone</a:t>
                      </a:r>
                      <a:r>
                        <a:rPr lang="en-GB" sz="1400" baseline="0" dirty="0" smtClean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smtClean="0">
                          <a:latin typeface="Comic Sans MS" panose="030F0702030302020204" pitchFamily="66" charset="0"/>
                        </a:rPr>
                        <a:t>age to Iron </a:t>
                      </a:r>
                      <a:r>
                        <a:rPr lang="en-GB" sz="1400" baseline="0" dirty="0" smtClean="0">
                          <a:latin typeface="Comic Sans MS" panose="030F0702030302020204" pitchFamily="66" charset="0"/>
                        </a:rPr>
                        <a:t>Age</a:t>
                      </a:r>
                    </a:p>
                    <a:p>
                      <a:r>
                        <a:rPr lang="en-GB" sz="1400" baseline="0" dirty="0" smtClean="0">
                          <a:latin typeface="Comic Sans MS" panose="030F0702030302020204" pitchFamily="66" charset="0"/>
                        </a:rPr>
                        <a:t>Local History – Caen Locks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7273639"/>
                  </a:ext>
                </a:extLst>
              </a:tr>
              <a:tr h="380338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 4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Local history - Landmarks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61187351"/>
                  </a:ext>
                </a:extLst>
              </a:tr>
              <a:tr h="596347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 5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Anglo Saxons</a:t>
                      </a:r>
                    </a:p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Ancient</a:t>
                      </a:r>
                      <a:r>
                        <a:rPr lang="en-GB" sz="1400" baseline="0" dirty="0" smtClean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400" baseline="0" dirty="0" smtClean="0">
                          <a:latin typeface="Comic Sans MS" panose="030F0702030302020204" pitchFamily="66" charset="0"/>
                        </a:rPr>
                        <a:t>Greeks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5128405"/>
                  </a:ext>
                </a:extLst>
              </a:tr>
              <a:tr h="577840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 6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The Mayans</a:t>
                      </a:r>
                    </a:p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Local History - Avebury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9730574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98614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8883" y="453225"/>
            <a:ext cx="863511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 smtClean="0">
                <a:latin typeface="Comic Sans MS" panose="030F0702030302020204" pitchFamily="66" charset="0"/>
              </a:rPr>
              <a:t>Invasion and War</a:t>
            </a:r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An instance of invading a country, region or area with a large armed force.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04299" y="1268957"/>
            <a:ext cx="6877877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omic Sans MS" panose="030F0702030302020204" pitchFamily="66" charset="0"/>
              </a:rPr>
              <a:t>When Do We Learn About This?</a:t>
            </a:r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65229" y="3927944"/>
            <a:ext cx="2903155" cy="2703919"/>
          </a:xfrm>
          <a:prstGeom prst="rect">
            <a:avLst/>
          </a:prstGeom>
        </p:spPr>
      </p:pic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2539667"/>
              </p:ext>
            </p:extLst>
          </p:nvPr>
        </p:nvGraphicFramePr>
        <p:xfrm>
          <a:off x="508882" y="1789042"/>
          <a:ext cx="6504168" cy="40452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3243">
                  <a:extLst>
                    <a:ext uri="{9D8B030D-6E8A-4147-A177-3AD203B41FA5}">
                      <a16:colId xmlns:a16="http://schemas.microsoft.com/office/drawing/2014/main" val="3281658651"/>
                    </a:ext>
                  </a:extLst>
                </a:gridCol>
                <a:gridCol w="4420925">
                  <a:extLst>
                    <a:ext uri="{9D8B030D-6E8A-4147-A177-3AD203B41FA5}">
                      <a16:colId xmlns:a16="http://schemas.microsoft.com/office/drawing/2014/main" val="1372452733"/>
                    </a:ext>
                  </a:extLst>
                </a:gridCol>
              </a:tblGrid>
              <a:tr h="590385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 Group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Unit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7387367"/>
                  </a:ext>
                </a:extLst>
              </a:tr>
              <a:tr h="339919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EYFS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98183639"/>
                  </a:ext>
                </a:extLst>
              </a:tr>
              <a:tr h="427383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Year1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Explorers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74006093"/>
                  </a:ext>
                </a:extLst>
              </a:tr>
              <a:tr h="590385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 2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Nurturing Nurses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74378495"/>
                  </a:ext>
                </a:extLst>
              </a:tr>
              <a:tr h="304137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 3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6400018"/>
                  </a:ext>
                </a:extLst>
              </a:tr>
              <a:tr h="475090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 4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Romans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5127377"/>
                  </a:ext>
                </a:extLst>
              </a:tr>
              <a:tr h="590385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 5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Anglo Saxons</a:t>
                      </a:r>
                    </a:p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Vikings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7753871"/>
                  </a:ext>
                </a:extLst>
              </a:tr>
              <a:tr h="590385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 6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World War 2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883541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96293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8883" y="453225"/>
            <a:ext cx="8635117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latin typeface="Comic Sans MS" panose="030F0702030302020204" pitchFamily="66" charset="0"/>
              </a:rPr>
              <a:t>Democracy</a:t>
            </a:r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Democracy means 'rule by the people.’ In a democracy, like the UK, the people elect the government and have a say in how it is run. They do this by voting in an election.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8882" y="1995778"/>
            <a:ext cx="7418567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omic Sans MS" panose="030F0702030302020204" pitchFamily="66" charset="0"/>
              </a:rPr>
              <a:t>When Do We Learn About This?</a:t>
            </a:r>
            <a:endParaRPr lang="en-GB" b="1" dirty="0" smtClean="0">
              <a:latin typeface="Comic Sans MS" panose="030F0702030302020204" pitchFamily="66" charset="0"/>
            </a:endParaRPr>
          </a:p>
          <a:p>
            <a:endParaRPr lang="en-GB" dirty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0" y="3732436"/>
            <a:ext cx="2392595" cy="2823819"/>
          </a:xfrm>
          <a:prstGeom prst="rect">
            <a:avLst/>
          </a:prstGeom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9837793"/>
              </p:ext>
            </p:extLst>
          </p:nvPr>
        </p:nvGraphicFramePr>
        <p:xfrm>
          <a:off x="508882" y="2695488"/>
          <a:ext cx="6623438" cy="34866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6509">
                  <a:extLst>
                    <a:ext uri="{9D8B030D-6E8A-4147-A177-3AD203B41FA5}">
                      <a16:colId xmlns:a16="http://schemas.microsoft.com/office/drawing/2014/main" val="2991394087"/>
                    </a:ext>
                  </a:extLst>
                </a:gridCol>
                <a:gridCol w="4746929">
                  <a:extLst>
                    <a:ext uri="{9D8B030D-6E8A-4147-A177-3AD203B41FA5}">
                      <a16:colId xmlns:a16="http://schemas.microsoft.com/office/drawing/2014/main" val="3060508962"/>
                    </a:ext>
                  </a:extLst>
                </a:gridCol>
              </a:tblGrid>
              <a:tr h="461176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 Group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Unit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52645152"/>
                  </a:ext>
                </a:extLst>
              </a:tr>
              <a:tr h="333959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EYFS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6250185"/>
                  </a:ext>
                </a:extLst>
              </a:tr>
              <a:tr h="294202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Year1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82678011"/>
                  </a:ext>
                </a:extLst>
              </a:tr>
              <a:tr h="461176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 2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The Great Fire of London</a:t>
                      </a:r>
                    </a:p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Nurturing Nurses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8989505"/>
                  </a:ext>
                </a:extLst>
              </a:tr>
              <a:tr h="282275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 3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52760477"/>
                  </a:ext>
                </a:extLst>
              </a:tr>
              <a:tr h="345886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 4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24407437"/>
                  </a:ext>
                </a:extLst>
              </a:tr>
              <a:tr h="461176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 5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The Ancient Greeks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2373819"/>
                  </a:ext>
                </a:extLst>
              </a:tr>
              <a:tr h="461176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 6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936826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17943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8883" y="453225"/>
            <a:ext cx="863511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latin typeface="Comic Sans MS" panose="030F0702030302020204" pitchFamily="66" charset="0"/>
              </a:rPr>
              <a:t>Empire</a:t>
            </a:r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A group of nations or countries ruled by one ruler or government</a:t>
            </a:r>
            <a:r>
              <a:rPr lang="en-GB" dirty="0"/>
              <a:t>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65760" y="1518700"/>
            <a:ext cx="7561689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omic Sans MS" panose="030F0702030302020204" pitchFamily="66" charset="0"/>
              </a:rPr>
              <a:t>When Do We Learn About This?</a:t>
            </a:r>
            <a:endParaRPr lang="en-GB" b="1" dirty="0" smtClean="0">
              <a:latin typeface="Comic Sans MS" panose="030F0702030302020204" pitchFamily="66" charset="0"/>
            </a:endParaRPr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54101" y="4204159"/>
            <a:ext cx="2400547" cy="251220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78428" y="3112143"/>
            <a:ext cx="1151891" cy="1092016"/>
          </a:xfrm>
          <a:prstGeom prst="rect">
            <a:avLst/>
          </a:prstGeom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6979659"/>
              </p:ext>
            </p:extLst>
          </p:nvPr>
        </p:nvGraphicFramePr>
        <p:xfrm>
          <a:off x="508882" y="2138898"/>
          <a:ext cx="6003236" cy="32958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09532">
                  <a:extLst>
                    <a:ext uri="{9D8B030D-6E8A-4147-A177-3AD203B41FA5}">
                      <a16:colId xmlns:a16="http://schemas.microsoft.com/office/drawing/2014/main" val="2409679147"/>
                    </a:ext>
                  </a:extLst>
                </a:gridCol>
                <a:gridCol w="4293704">
                  <a:extLst>
                    <a:ext uri="{9D8B030D-6E8A-4147-A177-3AD203B41FA5}">
                      <a16:colId xmlns:a16="http://schemas.microsoft.com/office/drawing/2014/main" val="2490666996"/>
                    </a:ext>
                  </a:extLst>
                </a:gridCol>
              </a:tblGrid>
              <a:tr h="458194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 group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Unit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2014659"/>
                  </a:ext>
                </a:extLst>
              </a:tr>
              <a:tr h="352842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EYFS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9579012"/>
                  </a:ext>
                </a:extLst>
              </a:tr>
              <a:tr h="336939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Year1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5316468"/>
                  </a:ext>
                </a:extLst>
              </a:tr>
              <a:tr h="328988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 2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073436"/>
                  </a:ext>
                </a:extLst>
              </a:tr>
              <a:tr h="336939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 3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62599142"/>
                  </a:ext>
                </a:extLst>
              </a:tr>
              <a:tr h="458194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 4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The Romans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0039167"/>
                  </a:ext>
                </a:extLst>
              </a:tr>
              <a:tr h="458194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 5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The Ancient Greeks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2702104"/>
                  </a:ext>
                </a:extLst>
              </a:tr>
              <a:tr h="458194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 6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359391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37014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8883" y="453225"/>
            <a:ext cx="863511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b="0" i="0" u="none" strike="noStrike" baseline="0" dirty="0" smtClean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GB" sz="2400" b="1" dirty="0" smtClean="0">
                <a:latin typeface="Comic Sans MS" panose="030F0702030302020204" pitchFamily="66" charset="0"/>
              </a:rPr>
              <a:t>Monarchy</a:t>
            </a:r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A monarchy is a form of government that has a single person known as a monarch at its head. Monarchs use such titles as king, queen, emperor, or empress.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8883" y="2027584"/>
            <a:ext cx="7100513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omic Sans MS" panose="030F0702030302020204" pitchFamily="66" charset="0"/>
              </a:rPr>
              <a:t>When Do We Learn About This?</a:t>
            </a:r>
            <a:endParaRPr lang="en-GB" b="1" dirty="0" smtClean="0">
              <a:latin typeface="Comic Sans MS" panose="030F0702030302020204" pitchFamily="66" charset="0"/>
            </a:endParaRPr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10996" y="5025224"/>
            <a:ext cx="1628981" cy="1555572"/>
          </a:xfrm>
          <a:prstGeom prst="rect">
            <a:avLst/>
          </a:prstGeom>
        </p:spPr>
      </p:pic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1251941"/>
              </p:ext>
            </p:extLst>
          </p:nvPr>
        </p:nvGraphicFramePr>
        <p:xfrm>
          <a:off x="620202" y="2719346"/>
          <a:ext cx="6225870" cy="314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96995">
                  <a:extLst>
                    <a:ext uri="{9D8B030D-6E8A-4147-A177-3AD203B41FA5}">
                      <a16:colId xmlns:a16="http://schemas.microsoft.com/office/drawing/2014/main" val="3624538417"/>
                    </a:ext>
                  </a:extLst>
                </a:gridCol>
                <a:gridCol w="4428875">
                  <a:extLst>
                    <a:ext uri="{9D8B030D-6E8A-4147-A177-3AD203B41FA5}">
                      <a16:colId xmlns:a16="http://schemas.microsoft.com/office/drawing/2014/main" val="1772451140"/>
                    </a:ext>
                  </a:extLst>
                </a:gridCol>
              </a:tblGrid>
              <a:tr h="393590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 Group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Unit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2523965"/>
                  </a:ext>
                </a:extLst>
              </a:tr>
              <a:tr h="393590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EYFS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46803251"/>
                  </a:ext>
                </a:extLst>
              </a:tr>
              <a:tr h="393590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Year1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0474624"/>
                  </a:ext>
                </a:extLst>
              </a:tr>
              <a:tr h="393590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 2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The Great Fire of London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0567666"/>
                  </a:ext>
                </a:extLst>
              </a:tr>
              <a:tr h="393590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 3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46092683"/>
                  </a:ext>
                </a:extLst>
              </a:tr>
              <a:tr h="393590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 4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The Tudors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23211796"/>
                  </a:ext>
                </a:extLst>
              </a:tr>
              <a:tr h="393590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 5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Vikings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525748"/>
                  </a:ext>
                </a:extLst>
              </a:tr>
              <a:tr h="393590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 6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50811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70101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64</TotalTime>
  <Words>409</Words>
  <Application>Microsoft Office PowerPoint</Application>
  <PresentationFormat>Widescreen</PresentationFormat>
  <Paragraphs>160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Century Gothic</vt:lpstr>
      <vt:lpstr>Comic Sans MS</vt:lpstr>
      <vt:lpstr>Wingdings 3</vt:lpstr>
      <vt:lpstr>Slice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Kay Vousden</dc:creator>
  <cp:lastModifiedBy>Kay Vousden</cp:lastModifiedBy>
  <cp:revision>15</cp:revision>
  <dcterms:created xsi:type="dcterms:W3CDTF">2024-10-19T13:52:30Z</dcterms:created>
  <dcterms:modified xsi:type="dcterms:W3CDTF">2025-01-04T12:17:06Z</dcterms:modified>
</cp:coreProperties>
</file>